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4" r:id="rId6"/>
    <p:sldId id="263" r:id="rId7"/>
    <p:sldId id="265" r:id="rId8"/>
    <p:sldId id="266" r:id="rId9"/>
    <p:sldId id="267" r:id="rId10"/>
    <p:sldId id="268" r:id="rId11"/>
    <p:sldId id="260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226" autoAdjust="0"/>
  </p:normalViewPr>
  <p:slideViewPr>
    <p:cSldViewPr snapToGrid="0">
      <p:cViewPr varScale="1">
        <p:scale>
          <a:sx n="86" d="100"/>
          <a:sy n="86" d="100"/>
        </p:scale>
        <p:origin x="53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70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1178E-2B0C-415E-B069-4656D25697EC}" type="datetimeFigureOut">
              <a:rPr lang="en-CA" smtClean="0"/>
              <a:t>6/12/21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3399-A33E-4662-83A0-896C7AE6A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5201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DD3399-A33E-4662-83A0-896C7AE6A62E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1917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40FDB-2E3F-4EEE-9DEB-3CBA45D708EE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6427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EB3D-8A9A-43F8-95CC-6CD6FD9050A0}" type="datetime1">
              <a:rPr lang="en-CA" smtClean="0"/>
              <a:t>6/12/21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18488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4B9E-53EC-4911-AC32-ABC7A963959F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0936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35019-8D23-455F-9462-B8E0E52957EC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569886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97934-10CA-4E44-806A-113850985EA5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4653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DD9C4-F9B4-43BA-8ACF-8666892A730E}" type="datetime1">
              <a:rPr lang="en-CA" smtClean="0"/>
              <a:t>6/12/21</a:t>
            </a:fld>
            <a:endParaRPr lang="en-C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4448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7F20D-B3EC-4622-98CC-037AF1E93D18}" type="datetime1">
              <a:rPr lang="en-CA" smtClean="0"/>
              <a:t>6/12/21</a:t>
            </a:fld>
            <a:endParaRPr lang="en-C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04387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4EB80-1140-4BEF-9588-3B2CC5DE32DB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25759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D6DBC-E882-4A65-B7BB-1F177620349F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6027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E77-43C6-4E8D-93C9-0B82D614ABB4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44095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02E28-0AEE-48FA-A185-ABEB8F0099E1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6352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A7518-BFE8-4D48-87BF-A6239A3CAD3E}" type="datetime1">
              <a:rPr lang="en-CA" smtClean="0"/>
              <a:t>6/12/21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9442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A0A1C-BDA2-4997-B7C8-C97BBF6BC23D}" type="datetime1">
              <a:rPr lang="en-CA" smtClean="0"/>
              <a:t>6/12/21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640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5-3C4E-414D-9A1C-DC290101C92C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77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F751C-0196-47CE-B12C-16D93698ABC9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7196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55156-5BA4-42D5-B7DB-C2F40A1C51A5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6527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20ADA-CA10-4B83-B2F7-7D4D548D3D39}" type="datetime1">
              <a:rPr lang="en-CA" smtClean="0"/>
              <a:t>6/12/21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0654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A7C2E40-B304-46E8-A2C0-21A224073748}" type="datetime1">
              <a:rPr lang="en-CA" smtClean="0"/>
              <a:t>6/12/21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097AF4-72ED-44CF-B8E9-625CE235EA9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37623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0.png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" Target="slide7.xml"/><Relationship Id="rId7" Type="http://schemas.openxmlformats.org/officeDocument/2006/relationships/image" Target="../media/image100.png"/><Relationship Id="rId12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image" Target="../media/image7.png"/><Relationship Id="rId5" Type="http://schemas.openxmlformats.org/officeDocument/2006/relationships/image" Target="../media/image11.png"/><Relationship Id="rId10" Type="http://schemas.openxmlformats.org/officeDocument/2006/relationships/image" Target="../media/image110.png"/><Relationship Id="rId4" Type="http://schemas.openxmlformats.org/officeDocument/2006/relationships/image" Target="../media/image90.png"/><Relationship Id="rId9" Type="http://schemas.openxmlformats.org/officeDocument/2006/relationships/slide" Target="slide9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3" descr="Text, application&#10;&#10;Description automatically generated">
            <a:extLst>
              <a:ext uri="{FF2B5EF4-FFF2-40B4-BE49-F238E27FC236}">
                <a16:creationId xmlns:a16="http://schemas.microsoft.com/office/drawing/2014/main" id="{CF8A8AAC-061A-4F14-B02E-519CADC801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AF7CF5-D689-4F52-B62D-1CB9EEC6B1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2969" y="2051116"/>
            <a:ext cx="6125431" cy="1851581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b="1" dirty="0"/>
              <a:t>Project 2: </a:t>
            </a:r>
            <a:r>
              <a:rPr lang="en-US" b="1" dirty="0" err="1"/>
              <a:t>TradeReco</a:t>
            </a:r>
            <a:endParaRPr lang="en-CA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6E3844-4BA0-4AC2-8B6F-B37E53768E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24250" y="4645407"/>
            <a:ext cx="4362237" cy="212304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Team Members:</a:t>
            </a:r>
          </a:p>
          <a:p>
            <a:pPr marL="457200" indent="-4572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Pranav </a:t>
            </a:r>
            <a:r>
              <a:rPr lang="en-US" sz="2400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Satheesan</a:t>
            </a:r>
            <a:endParaRPr lang="en-US" sz="24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marL="457200" indent="-4572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Jude </a:t>
            </a:r>
            <a:r>
              <a:rPr lang="en-CA" sz="2400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YogArajAH</a:t>
            </a:r>
            <a:endParaRPr lang="en-CA" sz="2400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marL="457200" indent="-457200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Anthony Harrison</a:t>
            </a:r>
          </a:p>
          <a:p>
            <a:pPr marL="457200" indent="-4572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Mustafa Mufti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3A2F4348-FF4F-45E5-BF45-399610392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63" y="1551102"/>
            <a:ext cx="3755796" cy="375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4465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DB8A0-CDC6-40AC-A7F4-BF0AA270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933408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 Clean-up and Model Training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6E06F0-ACBE-41C5-BC3F-985ABD9D9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10</a:t>
            </a:fld>
            <a:endParaRPr lang="en-CA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99D460C-B0C1-4960-B354-D2BD370F7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688101"/>
            <a:ext cx="10020300" cy="3484879"/>
          </a:xfrm>
        </p:spPr>
        <p:txBody>
          <a:bodyPr>
            <a:norm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All the 4 Signals were appended into the main </a:t>
            </a:r>
            <a:r>
              <a:rPr lang="en-US" dirty="0" err="1"/>
              <a:t>dataframe</a:t>
            </a:r>
            <a:r>
              <a:rPr lang="en-US" dirty="0"/>
              <a:t> and used as independent variables.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Dependent variable was introduced to predict: 1 (Buy) or 0 (Sell)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The data was split into 80-20 for training and testing respectively.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</p:txBody>
      </p:sp>
      <p:pic>
        <p:nvPicPr>
          <p:cNvPr id="11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6730F652-A550-4A72-92D3-1BB9142D3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642" y="184676"/>
            <a:ext cx="744626" cy="74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0798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DB8A0-CDC6-40AC-A7F4-BF0AA270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Findings and Observations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5C3DA-1F15-4362-8613-690480D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11</a:t>
            </a:fld>
            <a:endParaRPr lang="en-CA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DE083E5-B4DF-4629-A669-92BADED97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688104"/>
            <a:ext cx="10020300" cy="3484879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Clr>
                <a:schemeClr val="accent4">
                  <a:lumMod val="75000"/>
                </a:schemeClr>
              </a:buClr>
            </a:pPr>
            <a:r>
              <a:rPr lang="en-US" dirty="0"/>
              <a:t>Increasing the </a:t>
            </a:r>
            <a:r>
              <a:rPr lang="en-US" dirty="0" err="1"/>
              <a:t>max_depth</a:t>
            </a:r>
            <a:r>
              <a:rPr lang="en-US" dirty="0"/>
              <a:t> parameter from 3 to 4 did not necessarily result in a better accuracy. The output was random based on tickers and the associated data history</a:t>
            </a:r>
          </a:p>
          <a:p>
            <a:pPr>
              <a:spcBef>
                <a:spcPts val="600"/>
              </a:spcBef>
              <a:buClr>
                <a:schemeClr val="accent4">
                  <a:lumMod val="75000"/>
                </a:schemeClr>
              </a:buClr>
            </a:pPr>
            <a:r>
              <a:rPr lang="en-US" dirty="0"/>
              <a:t>Higher F-1 Score was observed for higher </a:t>
            </a:r>
            <a:r>
              <a:rPr lang="en-US" dirty="0" err="1"/>
              <a:t>max_depth</a:t>
            </a:r>
            <a:r>
              <a:rPr lang="en-US" dirty="0"/>
              <a:t> model for the few tickers that were tested</a:t>
            </a:r>
          </a:p>
          <a:p>
            <a:pPr>
              <a:spcBef>
                <a:spcPts val="600"/>
              </a:spcBef>
              <a:buClr>
                <a:schemeClr val="accent4">
                  <a:lumMod val="75000"/>
                </a:schemeClr>
              </a:buClr>
            </a:pPr>
            <a:r>
              <a:rPr lang="en-US" dirty="0"/>
              <a:t>For the few tickers that were tested, outputs from Model 1 and Model 2, seldom differed. </a:t>
            </a:r>
          </a:p>
        </p:txBody>
      </p:sp>
      <p:pic>
        <p:nvPicPr>
          <p:cNvPr id="11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B584E23A-8329-4F01-A0B4-0691E2B58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642" y="184676"/>
            <a:ext cx="744626" cy="74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4646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DB8A0-CDC6-40AC-A7F4-BF0AA270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Challenges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46BD3-C3AD-4D66-8C89-C7DEDB6CD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12</a:t>
            </a:fld>
            <a:endParaRPr lang="en-CA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96DD98A-09E2-46D0-A0AB-579315563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688104"/>
            <a:ext cx="10020300" cy="3484879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Clr>
                <a:schemeClr val="accent4">
                  <a:lumMod val="75000"/>
                </a:schemeClr>
              </a:buClr>
            </a:pPr>
            <a:r>
              <a:rPr lang="en-US" dirty="0"/>
              <a:t>Shortlisting meaningful or relevant Signals was a major challenge.</a:t>
            </a:r>
          </a:p>
          <a:p>
            <a:pPr>
              <a:spcBef>
                <a:spcPts val="600"/>
              </a:spcBef>
              <a:buClr>
                <a:schemeClr val="accent4">
                  <a:lumMod val="75000"/>
                </a:schemeClr>
              </a:buClr>
            </a:pPr>
            <a:r>
              <a:rPr lang="en-US" dirty="0"/>
              <a:t>Challenge 2</a:t>
            </a:r>
          </a:p>
          <a:p>
            <a:pPr>
              <a:spcBef>
                <a:spcPts val="600"/>
              </a:spcBef>
              <a:buClr>
                <a:schemeClr val="accent4">
                  <a:lumMod val="75000"/>
                </a:schemeClr>
              </a:buClr>
            </a:pPr>
            <a:r>
              <a:rPr lang="en-US"/>
              <a:t>Challenge 3</a:t>
            </a:r>
            <a:endParaRPr lang="en-US" dirty="0"/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</p:txBody>
      </p:sp>
      <p:pic>
        <p:nvPicPr>
          <p:cNvPr id="11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346BAB68-4817-47BF-BF62-FB50E10FA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642" y="184676"/>
            <a:ext cx="744626" cy="74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8155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72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7" name="Oval 76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5" name="Picture 3" descr="Text, application&#10;&#10;Description automatically generated">
            <a:extLst>
              <a:ext uri="{FF2B5EF4-FFF2-40B4-BE49-F238E27FC236}">
                <a16:creationId xmlns:a16="http://schemas.microsoft.com/office/drawing/2014/main" id="{632547F5-0964-40B4-8F28-05327649623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6DB8A0-CDC6-40AC-A7F4-BF0AA270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5524007" cy="33295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dirty="0"/>
              <a:t>Q&amp;As</a:t>
            </a:r>
            <a:br>
              <a:rPr lang="en-US" sz="7200" dirty="0"/>
            </a:br>
            <a:r>
              <a:rPr lang="en-US" sz="7200" dirty="0"/>
              <a:t>+</a:t>
            </a:r>
            <a:br>
              <a:rPr lang="en-US" sz="7200" dirty="0"/>
            </a:br>
            <a:r>
              <a:rPr lang="en-US" sz="7200" dirty="0"/>
              <a:t>Thank You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9E3BF-EA58-49AD-9DF9-02591A068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fld id="{85097AF4-72ED-44CF-B8E9-625CE235EA94}" type="slidenum">
              <a:rPr lang="en-US" smtClean="0"/>
              <a:pPr defTabSz="914400"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12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C73404BC-D069-4A2C-9325-1C902B2EDE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8962" y="1447800"/>
            <a:ext cx="4188314" cy="4188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9127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DB8A0-CDC6-40AC-A7F4-BF0AA270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Motivation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C36E-6767-4408-BB7C-8F0C3514E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10020300" cy="3484879"/>
          </a:xfrm>
        </p:spPr>
        <p:txBody>
          <a:bodyPr>
            <a:norm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In the previous project we had created an Interactive chart for individual tickers to assess performance based on Cumulative Returns, Annual Volatility compared with SP500 and Sharpe Ratio.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This time we tried to use a Decision Tree model to make a prediction on the Buy-Sell recommendation for any US-based stock.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The model is expected to allow a user to enter the ticker code for a stock of their choice and arrive at a conclusion based on the outputs from two different models to reaffirm the user’s decision.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B48CCC-2972-4A0A-8BA4-731C9349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2</a:t>
            </a:fld>
            <a:endParaRPr lang="en-CA"/>
          </a:p>
        </p:txBody>
      </p:sp>
      <p:pic>
        <p:nvPicPr>
          <p:cNvPr id="9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97E72903-1A44-478C-A196-1FDBD49A0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642" y="184676"/>
            <a:ext cx="744626" cy="74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29736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DB8A0-CDC6-40AC-A7F4-BF0AA270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Model Summary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1928E8D-36F1-4125-A5A0-0B94C65D5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688104"/>
            <a:ext cx="10020300" cy="3484879"/>
          </a:xfrm>
        </p:spPr>
        <p:txBody>
          <a:bodyPr>
            <a:norm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The model uses the Random Forest Classifier as an estimator using 4 signals:</a:t>
            </a:r>
          </a:p>
          <a:p>
            <a:pPr lvl="1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en-US" dirty="0"/>
              <a:t>Bollinger Bands</a:t>
            </a:r>
          </a:p>
          <a:p>
            <a:pPr lvl="1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en-US" dirty="0"/>
              <a:t>Moving Average (50- and 100-day) Crossover</a:t>
            </a:r>
          </a:p>
          <a:p>
            <a:pPr lvl="1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en-US" dirty="0"/>
              <a:t>Exponential Moving Average (1- and 10-day windows) Crossover</a:t>
            </a:r>
          </a:p>
          <a:p>
            <a:pPr lvl="1"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en-US" dirty="0"/>
              <a:t>Volatility Trend Crossovers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Two models with different </a:t>
            </a:r>
            <a:r>
              <a:rPr lang="en-US" dirty="0" err="1"/>
              <a:t>max_depth</a:t>
            </a:r>
            <a:r>
              <a:rPr lang="en-US" dirty="0"/>
              <a:t> parameters (3 and 4).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Finally, root mean square error (RMSE) value and F-1 scores of each of these models were used to provide a recommendation to the user.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FABDF8-7E8D-48A1-84D2-AE6FB1787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3</a:t>
            </a:fld>
            <a:endParaRPr lang="en-CA"/>
          </a:p>
        </p:txBody>
      </p:sp>
      <p:pic>
        <p:nvPicPr>
          <p:cNvPr id="9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6A7B7262-324D-486F-A89B-070D5F581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642" y="184676"/>
            <a:ext cx="744626" cy="74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586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DB8A0-CDC6-40AC-A7F4-BF0AA270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933408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 Clean-up and Model Training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6E06F0-ACBE-41C5-BC3F-985ABD9D9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4</a:t>
            </a:fld>
            <a:endParaRPr lang="en-CA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99D460C-B0C1-4960-B354-D2BD370F7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688104"/>
            <a:ext cx="10020300" cy="3484879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Clr>
                <a:schemeClr val="accent4">
                  <a:lumMod val="75000"/>
                </a:schemeClr>
              </a:buClr>
            </a:pPr>
            <a:r>
              <a:rPr lang="en-US" dirty="0"/>
              <a:t>Yahoo Finance API (</a:t>
            </a:r>
            <a:r>
              <a:rPr lang="en-US" dirty="0" err="1"/>
              <a:t>yfinance</a:t>
            </a:r>
            <a:r>
              <a:rPr lang="en-US" dirty="0"/>
              <a:t> library) was used to pull historical closing prices for a particular ticker.</a:t>
            </a:r>
          </a:p>
          <a:p>
            <a:pPr lvl="1">
              <a:spcBef>
                <a:spcPts val="600"/>
              </a:spcBef>
              <a:buClr>
                <a:schemeClr val="accent4">
                  <a:lumMod val="75000"/>
                </a:schemeClr>
              </a:buClr>
              <a:buFont typeface="Courier New" panose="02070309020205020404" pitchFamily="49" charset="0"/>
              <a:buChar char="o"/>
            </a:pPr>
            <a:r>
              <a:rPr lang="en-US" dirty="0"/>
              <a:t>To provide meaningful predictions, a check is introduced  to provide a message if data was less than 3 years.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As part of the clean-up process all NAs were dropped using </a:t>
            </a:r>
            <a:r>
              <a:rPr lang="en-US" dirty="0" err="1"/>
              <a:t>df.dropna</a:t>
            </a:r>
            <a:r>
              <a:rPr lang="en-US" dirty="0"/>
              <a:t>()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Signal 1: As the first independent variable, we created Bollinger Bands providing signals as 1 and -1 for Buy and Sell, respectively. 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9F27CC95-381C-4713-A9EE-79AC0126019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79981728"/>
                  </p:ext>
                </p:extLst>
              </p:nvPr>
            </p:nvGraphicFramePr>
            <p:xfrm>
              <a:off x="4741862" y="5267817"/>
              <a:ext cx="2743200" cy="1543050"/>
            </p:xfrm>
            <a:graphic>
              <a:graphicData uri="http://schemas.microsoft.com/office/powerpoint/2016/slidezoom">
                <pslz:sldZm>
                  <pslz:sldZmObj sldId="264" cId="779470825">
                    <pslz:zmPr id="{F27A16B0-D265-4E10-B995-5A41B57F60B2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43200" cy="15430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Slide Zoom 12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9F27CC95-381C-4713-A9EE-79AC012601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41862" y="5267817"/>
                <a:ext cx="2743200" cy="15430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11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A7A67AD0-CF60-4C03-BD69-E2C802FF9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642" y="184676"/>
            <a:ext cx="744626" cy="74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4645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A0B882D-4FEF-4E28-9811-11D57386D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25D9D4-29C4-43C1-B96E-216D6DC4C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24206"/>
            <a:ext cx="9130458" cy="9398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600" b="1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Bollinger Bands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DA6D14-0849-4180-8DEF-F2F6BF123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C1535-F8D8-4837-96CF-F69321E0E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fld id="{85097AF4-72ED-44CF-B8E9-625CE235EA94}" type="slidenum">
              <a:rPr lang="en-US" b="0" i="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5</a:t>
            </a:fld>
            <a:endParaRPr lang="en-US" b="0" i="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D36C409-4C45-4E16-96DF-4F8052DB0D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654" y="1444766"/>
            <a:ext cx="10943345" cy="4989027"/>
          </a:xfrm>
          <a:prstGeom prst="rect">
            <a:avLst/>
          </a:prstGeom>
        </p:spPr>
      </p:pic>
      <p:pic>
        <p:nvPicPr>
          <p:cNvPr id="14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8E7A3C5D-FECF-4F4F-AF6F-8404D30D9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642" y="184676"/>
            <a:ext cx="744626" cy="74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9470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DB8A0-CDC6-40AC-A7F4-BF0AA270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933408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 Clean-up and Model Training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6E06F0-ACBE-41C5-BC3F-985ABD9D9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97AF4-72ED-44CF-B8E9-625CE235EA94}" type="slidenum">
              <a:rPr lang="en-CA" smtClean="0"/>
              <a:t>6</a:t>
            </a:fld>
            <a:endParaRPr lang="en-CA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99D460C-B0C1-4960-B354-D2BD370F7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688101"/>
            <a:ext cx="10020300" cy="3484879"/>
          </a:xfrm>
        </p:spPr>
        <p:txBody>
          <a:bodyPr>
            <a:norm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Signal 2: Moving averages (50- and 100-day) were used to generate signals as 1 and -1 for Buy and Sell, respectively.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Signal 3: EWMs (1- and 10-day window) were used to generate signals as 1 and -1 for Buy and Sell, respectively.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Signal 4: Volatility Trends (1- and 10-day window) were used to generate signals as 1 and -1 for Buy and Sell, respectively.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Slide Zoom 16">
                <a:extLst>
                  <a:ext uri="{FF2B5EF4-FFF2-40B4-BE49-F238E27FC236}">
                    <a16:creationId xmlns:a16="http://schemas.microsoft.com/office/drawing/2014/main" id="{6DCCF3C3-0E14-4A42-9F68-826EE79E599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88920776"/>
                  </p:ext>
                </p:extLst>
              </p:nvPr>
            </p:nvGraphicFramePr>
            <p:xfrm>
              <a:off x="686584" y="5070740"/>
              <a:ext cx="3048000" cy="1714500"/>
            </p:xfrm>
            <a:graphic>
              <a:graphicData uri="http://schemas.microsoft.com/office/powerpoint/2016/slidezoom">
                <pslz:sldZm>
                  <pslz:sldZmObj sldId="265" cId="145200756">
                    <pslz:zmPr id="{8F55D403-DE6D-42E0-8B60-955DA724AD95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Slide Zoom 16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6DCCF3C3-0E14-4A42-9F68-826EE79E59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6584" y="507074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Slide Zoom 18">
                <a:extLst>
                  <a:ext uri="{FF2B5EF4-FFF2-40B4-BE49-F238E27FC236}">
                    <a16:creationId xmlns:a16="http://schemas.microsoft.com/office/drawing/2014/main" id="{049B5BFF-01BC-4D2D-ABD8-381236DAF61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88062123"/>
                  </p:ext>
                </p:extLst>
              </p:nvPr>
            </p:nvGraphicFramePr>
            <p:xfrm>
              <a:off x="4572000" y="5070740"/>
              <a:ext cx="3048000" cy="1714500"/>
            </p:xfrm>
            <a:graphic>
              <a:graphicData uri="http://schemas.microsoft.com/office/powerpoint/2016/slidezoom">
                <pslz:sldZm>
                  <pslz:sldZmObj sldId="266" cId="1595331041">
                    <pslz:zmPr id="{B531B4F1-CF1D-4065-8D00-6F26C23B8CF0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Slide Zoom 18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049B5BFF-01BC-4D2D-ABD8-381236DAF6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72000" y="507074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A3E03A79-8653-421D-89C3-B7170FFF737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89776367"/>
                  </p:ext>
                </p:extLst>
              </p:nvPr>
            </p:nvGraphicFramePr>
            <p:xfrm>
              <a:off x="8503119" y="5070740"/>
              <a:ext cx="3048000" cy="1714500"/>
            </p:xfrm>
            <a:graphic>
              <a:graphicData uri="http://schemas.microsoft.com/office/powerpoint/2016/slidezoom">
                <pslz:sldZm>
                  <pslz:sldZmObj sldId="267" cId="2457859339">
                    <pslz:zmPr id="{66E6BF07-862C-43AB-9DD7-4155B5A18CCB}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A3E03A79-8653-421D-89C3-B7170FFF737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503119" y="507074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pic>
        <p:nvPicPr>
          <p:cNvPr id="13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7A611738-7977-4509-9351-3706A8958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642" y="184676"/>
            <a:ext cx="744626" cy="74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423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A0B882D-4FEF-4E28-9811-11D57386D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25D9D4-29C4-43C1-B96E-216D6DC4C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24206"/>
            <a:ext cx="9130458" cy="9398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600" b="1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Moving Averages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DA6D14-0849-4180-8DEF-F2F6BF123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C1535-F8D8-4837-96CF-F69321E0E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fld id="{85097AF4-72ED-44CF-B8E9-625CE235EA94}" type="slidenum">
              <a:rPr lang="en-US" b="0" i="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7</a:t>
            </a:fld>
            <a:endParaRPr lang="en-US" b="0" i="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A2738D-9512-437A-8676-B325D9F32F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654" y="1443173"/>
            <a:ext cx="10943345" cy="5396718"/>
          </a:xfrm>
          <a:prstGeom prst="rect">
            <a:avLst/>
          </a:prstGeom>
        </p:spPr>
      </p:pic>
      <p:pic>
        <p:nvPicPr>
          <p:cNvPr id="14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C91C8E98-2D1C-4BE7-89B5-145C04C8A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642" y="184676"/>
            <a:ext cx="744626" cy="74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200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A0B882D-4FEF-4E28-9811-11D57386D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25D9D4-29C4-43C1-B96E-216D6DC4C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24206"/>
            <a:ext cx="9130458" cy="9398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600" b="1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Exponential Weighted Averages (EWM)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DA6D14-0849-4180-8DEF-F2F6BF123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C1535-F8D8-4837-96CF-F69321E0E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fld id="{85097AF4-72ED-44CF-B8E9-625CE235EA94}" type="slidenum">
              <a:rPr lang="en-US" b="0" i="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8</a:t>
            </a:fld>
            <a:endParaRPr lang="en-US" b="0" i="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5CB4EC-42E6-4B38-97D1-E1FD3E6CEC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473" y="1474430"/>
            <a:ext cx="10885613" cy="3613136"/>
          </a:xfrm>
          <a:prstGeom prst="rect">
            <a:avLst/>
          </a:prstGeom>
        </p:spPr>
      </p:pic>
      <p:pic>
        <p:nvPicPr>
          <p:cNvPr id="14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2F71D6AC-2AAB-4C1B-9D66-8E232DD2B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642" y="184676"/>
            <a:ext cx="744626" cy="74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5331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A0B882D-4FEF-4E28-9811-11D57386D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25D9D4-29C4-43C1-B96E-216D6DC4C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24206"/>
            <a:ext cx="9130458" cy="9398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600" b="1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Trading Volume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DA6D14-0849-4180-8DEF-F2F6BF123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C1535-F8D8-4837-96CF-F69321E0E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fld id="{85097AF4-72ED-44CF-B8E9-625CE235EA94}" type="slidenum">
              <a:rPr lang="en-US" b="0" i="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9</a:t>
            </a:fld>
            <a:endParaRPr lang="en-US" b="0" i="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ABCE0-391A-4DFD-9130-4B54854B55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473" y="1472837"/>
            <a:ext cx="10892052" cy="4091384"/>
          </a:xfrm>
          <a:prstGeom prst="rect">
            <a:avLst/>
          </a:prstGeom>
        </p:spPr>
      </p:pic>
      <p:pic>
        <p:nvPicPr>
          <p:cNvPr id="14" name="Picture 2" descr="Cupcake Clip Art  Cupcake Clipart Clip Art Cupcake Clipart image 0">
            <a:extLst>
              <a:ext uri="{FF2B5EF4-FFF2-40B4-BE49-F238E27FC236}">
                <a16:creationId xmlns:a16="http://schemas.microsoft.com/office/drawing/2014/main" id="{A5D8237E-38B9-4964-B2A7-5F4EDE628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642" y="184676"/>
            <a:ext cx="744626" cy="74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7859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221</TotalTime>
  <Words>529</Words>
  <Application>Microsoft Office PowerPoint</Application>
  <PresentationFormat>Widescreen</PresentationFormat>
  <Paragraphs>60</Paragraphs>
  <Slides>13</Slides>
  <Notes>1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Courier New</vt:lpstr>
      <vt:lpstr>Wingdings 3</vt:lpstr>
      <vt:lpstr>Ion</vt:lpstr>
      <vt:lpstr>Project 2: TradeReco</vt:lpstr>
      <vt:lpstr>Motivation</vt:lpstr>
      <vt:lpstr>Model Summary</vt:lpstr>
      <vt:lpstr>Data Clean-up and Model Training</vt:lpstr>
      <vt:lpstr>Bollinger Bands</vt:lpstr>
      <vt:lpstr>Data Clean-up and Model Training</vt:lpstr>
      <vt:lpstr>Moving Averages</vt:lpstr>
      <vt:lpstr>Exponential Weighted Averages (EWM)</vt:lpstr>
      <vt:lpstr>Trading Volume</vt:lpstr>
      <vt:lpstr>Data Clean-up and Model Training</vt:lpstr>
      <vt:lpstr>Findings and Observations</vt:lpstr>
      <vt:lpstr>Challenges</vt:lpstr>
      <vt:lpstr>Q&amp;As +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2: TradeReco</dc:title>
  <dc:creator>Anthony Harrison</dc:creator>
  <cp:lastModifiedBy>Anthony Harrison</cp:lastModifiedBy>
  <cp:revision>58</cp:revision>
  <dcterms:created xsi:type="dcterms:W3CDTF">2021-06-10T23:52:12Z</dcterms:created>
  <dcterms:modified xsi:type="dcterms:W3CDTF">2021-06-12T15:22:37Z</dcterms:modified>
</cp:coreProperties>
</file>

<file path=docProps/thumbnail.jpeg>
</file>